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60" r:id="rId5"/>
    <p:sldId id="259" r:id="rId6"/>
    <p:sldId id="263" r:id="rId7"/>
    <p:sldId id="264" r:id="rId8"/>
    <p:sldId id="265" r:id="rId9"/>
    <p:sldId id="266" r:id="rId10"/>
    <p:sldId id="267" r:id="rId11"/>
    <p:sldId id="268" r:id="rId12"/>
    <p:sldId id="261" r:id="rId13"/>
    <p:sldId id="270" r:id="rId14"/>
    <p:sldId id="269" r:id="rId15"/>
    <p:sldId id="262" r:id="rId16"/>
    <p:sldId id="272" r:id="rId17"/>
    <p:sldId id="271" r:id="rId18"/>
    <p:sldId id="274" r:id="rId19"/>
    <p:sldId id="276" r:id="rId20"/>
    <p:sldId id="277" r:id="rId21"/>
    <p:sldId id="279" r:id="rId22"/>
    <p:sldId id="280" r:id="rId23"/>
    <p:sldId id="273"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18E"/>
    <a:srgbClr val="A3C646"/>
    <a:srgbClr val="0405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8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540D5-94C6-444F-87F8-43A73BBC67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7B4CB75-4AF0-46D5-A855-8F5D17B559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29A4FC7-5A5B-4989-9ABE-E97B1BA148BA}"/>
              </a:ext>
            </a:extLst>
          </p:cNvPr>
          <p:cNvSpPr>
            <a:spLocks noGrp="1"/>
          </p:cNvSpPr>
          <p:nvPr>
            <p:ph type="dt" sz="half" idx="10"/>
          </p:nvPr>
        </p:nvSpPr>
        <p:spPr/>
        <p:txBody>
          <a:bodyPr/>
          <a:lstStyle/>
          <a:p>
            <a:fld id="{370B4D06-91E3-494A-8CAF-BB352885958F}" type="datetimeFigureOut">
              <a:rPr lang="en-CA" smtClean="0"/>
              <a:t>2021-11-06</a:t>
            </a:fld>
            <a:endParaRPr lang="en-CA" dirty="0"/>
          </a:p>
        </p:txBody>
      </p:sp>
      <p:sp>
        <p:nvSpPr>
          <p:cNvPr id="5" name="Footer Placeholder 4">
            <a:extLst>
              <a:ext uri="{FF2B5EF4-FFF2-40B4-BE49-F238E27FC236}">
                <a16:creationId xmlns:a16="http://schemas.microsoft.com/office/drawing/2014/main" id="{6C34A2D8-C736-49FA-A9AA-464084F7F52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72EC398-A9DE-409B-A639-61F1F0794706}"/>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220390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3C41-2EC3-4104-B8C6-74D86A49F6A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896A43A-56E2-48C7-B1D9-E40E025148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720A36E-1FE4-40CF-B9FE-56F8B5196216}"/>
              </a:ext>
            </a:extLst>
          </p:cNvPr>
          <p:cNvSpPr>
            <a:spLocks noGrp="1"/>
          </p:cNvSpPr>
          <p:nvPr>
            <p:ph type="dt" sz="half" idx="10"/>
          </p:nvPr>
        </p:nvSpPr>
        <p:spPr/>
        <p:txBody>
          <a:bodyPr/>
          <a:lstStyle/>
          <a:p>
            <a:fld id="{370B4D06-91E3-494A-8CAF-BB352885958F}" type="datetimeFigureOut">
              <a:rPr lang="en-CA" smtClean="0"/>
              <a:t>2021-11-06</a:t>
            </a:fld>
            <a:endParaRPr lang="en-CA" dirty="0"/>
          </a:p>
        </p:txBody>
      </p:sp>
      <p:sp>
        <p:nvSpPr>
          <p:cNvPr id="5" name="Footer Placeholder 4">
            <a:extLst>
              <a:ext uri="{FF2B5EF4-FFF2-40B4-BE49-F238E27FC236}">
                <a16:creationId xmlns:a16="http://schemas.microsoft.com/office/drawing/2014/main" id="{52B49FA5-E313-4792-9261-38018EB147E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C8A575-FB61-45E7-B998-ECBFE9100264}"/>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362232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EA160-5062-4437-A7EF-442C88153C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235E012-1373-46DA-8A96-3752B9FABC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80C1683-661C-41F1-B0C3-804DBDB38EDC}"/>
              </a:ext>
            </a:extLst>
          </p:cNvPr>
          <p:cNvSpPr>
            <a:spLocks noGrp="1"/>
          </p:cNvSpPr>
          <p:nvPr>
            <p:ph type="dt" sz="half" idx="10"/>
          </p:nvPr>
        </p:nvSpPr>
        <p:spPr/>
        <p:txBody>
          <a:bodyPr/>
          <a:lstStyle/>
          <a:p>
            <a:fld id="{370B4D06-91E3-494A-8CAF-BB352885958F}" type="datetimeFigureOut">
              <a:rPr lang="en-CA" smtClean="0"/>
              <a:t>2021-11-06</a:t>
            </a:fld>
            <a:endParaRPr lang="en-CA" dirty="0"/>
          </a:p>
        </p:txBody>
      </p:sp>
      <p:sp>
        <p:nvSpPr>
          <p:cNvPr id="5" name="Footer Placeholder 4">
            <a:extLst>
              <a:ext uri="{FF2B5EF4-FFF2-40B4-BE49-F238E27FC236}">
                <a16:creationId xmlns:a16="http://schemas.microsoft.com/office/drawing/2014/main" id="{221409D6-1DCE-4419-B5AA-4C5134B8E2C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22BF0BD9-B1F5-43B9-A9E8-CCD15FB411A1}"/>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401620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1538-DDB4-4817-B0E1-D94736E2DD6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94EEE92-1A06-48EB-9D5F-056068F2D9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4600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D468-D2BD-434E-A954-BA006B79790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D5D80B7-04EF-42D0-BF99-8C36E64897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A6B7DA0-75B7-4EA8-90E9-D3AC0522D888}"/>
              </a:ext>
            </a:extLst>
          </p:cNvPr>
          <p:cNvSpPr>
            <a:spLocks noGrp="1"/>
          </p:cNvSpPr>
          <p:nvPr>
            <p:ph type="dt" sz="half" idx="10"/>
          </p:nvPr>
        </p:nvSpPr>
        <p:spPr/>
        <p:txBody>
          <a:bodyPr/>
          <a:lstStyle/>
          <a:p>
            <a:fld id="{370B4D06-91E3-494A-8CAF-BB352885958F}" type="datetimeFigureOut">
              <a:rPr lang="en-CA" smtClean="0"/>
              <a:t>2021-11-06</a:t>
            </a:fld>
            <a:endParaRPr lang="en-CA" dirty="0"/>
          </a:p>
        </p:txBody>
      </p:sp>
      <p:sp>
        <p:nvSpPr>
          <p:cNvPr id="5" name="Footer Placeholder 4">
            <a:extLst>
              <a:ext uri="{FF2B5EF4-FFF2-40B4-BE49-F238E27FC236}">
                <a16:creationId xmlns:a16="http://schemas.microsoft.com/office/drawing/2014/main" id="{5D2B31F8-0AD2-4C35-BE3A-DFB0C15CDB1F}"/>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8BE2B2F-A29C-4763-BC2E-AA3E82315875}"/>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398731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E8E0-036E-4FA0-A4EC-F58ED5147A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8CD4159-F4D5-405B-81F8-510987CC17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2E2652-790F-48E0-8541-29861FEC1036}"/>
              </a:ext>
            </a:extLst>
          </p:cNvPr>
          <p:cNvSpPr>
            <a:spLocks noGrp="1"/>
          </p:cNvSpPr>
          <p:nvPr>
            <p:ph type="dt" sz="half" idx="10"/>
          </p:nvPr>
        </p:nvSpPr>
        <p:spPr/>
        <p:txBody>
          <a:bodyPr/>
          <a:lstStyle/>
          <a:p>
            <a:fld id="{370B4D06-91E3-494A-8CAF-BB352885958F}" type="datetimeFigureOut">
              <a:rPr lang="en-CA" smtClean="0"/>
              <a:t>2021-11-06</a:t>
            </a:fld>
            <a:endParaRPr lang="en-CA" dirty="0"/>
          </a:p>
        </p:txBody>
      </p:sp>
      <p:sp>
        <p:nvSpPr>
          <p:cNvPr id="5" name="Footer Placeholder 4">
            <a:extLst>
              <a:ext uri="{FF2B5EF4-FFF2-40B4-BE49-F238E27FC236}">
                <a16:creationId xmlns:a16="http://schemas.microsoft.com/office/drawing/2014/main" id="{1AADAC7B-AD4E-4E80-9729-92F59701FCF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ACF8987-2AA0-4A7F-89DB-9FD581CE1AEC}"/>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412850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8876-87EF-4BA9-9C6E-C6395A701F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44CC272-FC7F-4BB2-BCB7-EA09FABFE8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E66F569-EAED-47A3-A98C-CE0606782E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DD1FD37-6D58-4A50-AF83-ED26759B62A1}"/>
              </a:ext>
            </a:extLst>
          </p:cNvPr>
          <p:cNvSpPr>
            <a:spLocks noGrp="1"/>
          </p:cNvSpPr>
          <p:nvPr>
            <p:ph type="dt" sz="half" idx="10"/>
          </p:nvPr>
        </p:nvSpPr>
        <p:spPr/>
        <p:txBody>
          <a:bodyPr/>
          <a:lstStyle/>
          <a:p>
            <a:fld id="{370B4D06-91E3-494A-8CAF-BB352885958F}" type="datetimeFigureOut">
              <a:rPr lang="en-CA" smtClean="0"/>
              <a:t>2021-11-06</a:t>
            </a:fld>
            <a:endParaRPr lang="en-CA" dirty="0"/>
          </a:p>
        </p:txBody>
      </p:sp>
      <p:sp>
        <p:nvSpPr>
          <p:cNvPr id="6" name="Footer Placeholder 5">
            <a:extLst>
              <a:ext uri="{FF2B5EF4-FFF2-40B4-BE49-F238E27FC236}">
                <a16:creationId xmlns:a16="http://schemas.microsoft.com/office/drawing/2014/main" id="{E79F5678-CBF1-4E1C-A24E-E6B2331BE896}"/>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C27B67BC-5B70-4ED0-964B-851432E7074E}"/>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411858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B0CE-41E0-4D13-8F0C-5B1FC1B5612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FF088B8-5D53-40FD-A07A-CA6388A933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AAAA85-6DA5-4F6C-BBA6-D1A138994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FFDFDB4-BDE5-491D-A380-E55780C5B6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8A6DF9-AF3F-4713-8F47-26BC05BC4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CED8BC8-6CB4-42E8-A89F-0734FFD46BF9}"/>
              </a:ext>
            </a:extLst>
          </p:cNvPr>
          <p:cNvSpPr>
            <a:spLocks noGrp="1"/>
          </p:cNvSpPr>
          <p:nvPr>
            <p:ph type="dt" sz="half" idx="10"/>
          </p:nvPr>
        </p:nvSpPr>
        <p:spPr/>
        <p:txBody>
          <a:bodyPr/>
          <a:lstStyle/>
          <a:p>
            <a:fld id="{370B4D06-91E3-494A-8CAF-BB352885958F}" type="datetimeFigureOut">
              <a:rPr lang="en-CA" smtClean="0"/>
              <a:t>2021-11-06</a:t>
            </a:fld>
            <a:endParaRPr lang="en-CA" dirty="0"/>
          </a:p>
        </p:txBody>
      </p:sp>
      <p:sp>
        <p:nvSpPr>
          <p:cNvPr id="8" name="Footer Placeholder 7">
            <a:extLst>
              <a:ext uri="{FF2B5EF4-FFF2-40B4-BE49-F238E27FC236}">
                <a16:creationId xmlns:a16="http://schemas.microsoft.com/office/drawing/2014/main" id="{4C5FE6D1-F628-49D3-BB80-8E5C09F0537B}"/>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2EA6DAF1-30D3-49FC-ABBC-0BE71F719D07}"/>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299312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C352-277C-4CA3-A8E1-F6C01B03FCE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B17002D-031B-40A7-8A73-99453C0C0292}"/>
              </a:ext>
            </a:extLst>
          </p:cNvPr>
          <p:cNvSpPr>
            <a:spLocks noGrp="1"/>
          </p:cNvSpPr>
          <p:nvPr>
            <p:ph type="dt" sz="half" idx="10"/>
          </p:nvPr>
        </p:nvSpPr>
        <p:spPr/>
        <p:txBody>
          <a:bodyPr/>
          <a:lstStyle/>
          <a:p>
            <a:fld id="{370B4D06-91E3-494A-8CAF-BB352885958F}" type="datetimeFigureOut">
              <a:rPr lang="en-CA" smtClean="0"/>
              <a:t>2021-11-06</a:t>
            </a:fld>
            <a:endParaRPr lang="en-CA" dirty="0"/>
          </a:p>
        </p:txBody>
      </p:sp>
      <p:sp>
        <p:nvSpPr>
          <p:cNvPr id="4" name="Footer Placeholder 3">
            <a:extLst>
              <a:ext uri="{FF2B5EF4-FFF2-40B4-BE49-F238E27FC236}">
                <a16:creationId xmlns:a16="http://schemas.microsoft.com/office/drawing/2014/main" id="{F8C9535B-2ECF-49A8-B882-F6DD16443CCA}"/>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DFC60FCE-8D9C-4C42-96F4-5B1162C41443}"/>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410752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E4739A-B577-44E9-A6CA-9487A9F6D74F}"/>
              </a:ext>
            </a:extLst>
          </p:cNvPr>
          <p:cNvSpPr>
            <a:spLocks noGrp="1"/>
          </p:cNvSpPr>
          <p:nvPr>
            <p:ph type="dt" sz="half" idx="10"/>
          </p:nvPr>
        </p:nvSpPr>
        <p:spPr/>
        <p:txBody>
          <a:bodyPr/>
          <a:lstStyle/>
          <a:p>
            <a:fld id="{370B4D06-91E3-494A-8CAF-BB352885958F}" type="datetimeFigureOut">
              <a:rPr lang="en-CA" smtClean="0"/>
              <a:t>2021-11-06</a:t>
            </a:fld>
            <a:endParaRPr lang="en-CA" dirty="0"/>
          </a:p>
        </p:txBody>
      </p:sp>
      <p:sp>
        <p:nvSpPr>
          <p:cNvPr id="3" name="Footer Placeholder 2">
            <a:extLst>
              <a:ext uri="{FF2B5EF4-FFF2-40B4-BE49-F238E27FC236}">
                <a16:creationId xmlns:a16="http://schemas.microsoft.com/office/drawing/2014/main" id="{20AAD4BB-60E4-4593-B8AA-C823E23AF02E}"/>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6C763E0A-5366-449D-ACC9-89BC5B8B7869}"/>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213974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9E42-8E94-4FE8-96D4-9E2AC4FEA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068E0D9-138F-41C5-B1CC-2C7BDB8782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A43E6EA-3AD2-4B35-AC3B-167E25DB6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2508C-D6F4-4051-B6FC-1F73633312E4}"/>
              </a:ext>
            </a:extLst>
          </p:cNvPr>
          <p:cNvSpPr>
            <a:spLocks noGrp="1"/>
          </p:cNvSpPr>
          <p:nvPr>
            <p:ph type="dt" sz="half" idx="10"/>
          </p:nvPr>
        </p:nvSpPr>
        <p:spPr/>
        <p:txBody>
          <a:bodyPr/>
          <a:lstStyle/>
          <a:p>
            <a:fld id="{370B4D06-91E3-494A-8CAF-BB352885958F}" type="datetimeFigureOut">
              <a:rPr lang="en-CA" smtClean="0"/>
              <a:t>2021-11-06</a:t>
            </a:fld>
            <a:endParaRPr lang="en-CA" dirty="0"/>
          </a:p>
        </p:txBody>
      </p:sp>
      <p:sp>
        <p:nvSpPr>
          <p:cNvPr id="6" name="Footer Placeholder 5">
            <a:extLst>
              <a:ext uri="{FF2B5EF4-FFF2-40B4-BE49-F238E27FC236}">
                <a16:creationId xmlns:a16="http://schemas.microsoft.com/office/drawing/2014/main" id="{389C8311-C149-49E1-966F-D1528E5449E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A67A816-DA7A-4F22-9746-5C6CF3A94A37}"/>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386541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CEFD-CB08-4665-902F-B00D96E970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E969EE9-4216-4A11-BC7E-1CDCCA526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FBC474C7-AEC2-49D4-AE1A-FFD330E7D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CB28-D1F5-491E-AF32-DBA1CA5AA2D5}"/>
              </a:ext>
            </a:extLst>
          </p:cNvPr>
          <p:cNvSpPr>
            <a:spLocks noGrp="1"/>
          </p:cNvSpPr>
          <p:nvPr>
            <p:ph type="dt" sz="half" idx="10"/>
          </p:nvPr>
        </p:nvSpPr>
        <p:spPr/>
        <p:txBody>
          <a:bodyPr/>
          <a:lstStyle/>
          <a:p>
            <a:fld id="{370B4D06-91E3-494A-8CAF-BB352885958F}" type="datetimeFigureOut">
              <a:rPr lang="en-CA" smtClean="0"/>
              <a:t>2021-11-06</a:t>
            </a:fld>
            <a:endParaRPr lang="en-CA" dirty="0"/>
          </a:p>
        </p:txBody>
      </p:sp>
      <p:sp>
        <p:nvSpPr>
          <p:cNvPr id="6" name="Footer Placeholder 5">
            <a:extLst>
              <a:ext uri="{FF2B5EF4-FFF2-40B4-BE49-F238E27FC236}">
                <a16:creationId xmlns:a16="http://schemas.microsoft.com/office/drawing/2014/main" id="{865BD278-56BA-4785-8F27-42ED56493738}"/>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046BF32-4581-462B-89E9-B42FEDF86036}"/>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192510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47C1F-6D6E-4269-B305-D6C00BDC46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2151AA7-42AC-4A25-B1AF-3FE225FC13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D5AB589-1FE1-4E45-AA9A-3438D6275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B4D06-91E3-494A-8CAF-BB352885958F}" type="datetimeFigureOut">
              <a:rPr lang="en-CA" smtClean="0"/>
              <a:t>2021-11-06</a:t>
            </a:fld>
            <a:endParaRPr lang="en-CA" dirty="0"/>
          </a:p>
        </p:txBody>
      </p:sp>
      <p:sp>
        <p:nvSpPr>
          <p:cNvPr id="5" name="Footer Placeholder 4">
            <a:extLst>
              <a:ext uri="{FF2B5EF4-FFF2-40B4-BE49-F238E27FC236}">
                <a16:creationId xmlns:a16="http://schemas.microsoft.com/office/drawing/2014/main" id="{10A90D99-F244-4AF8-A752-0D243A3072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AC29DCDA-6DC4-43F0-A511-A5976EB22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E871B-55A3-4556-8F8A-A82247510B39}" type="slidenum">
              <a:rPr lang="en-CA" smtClean="0"/>
              <a:t>‹#›</a:t>
            </a:fld>
            <a:endParaRPr lang="en-CA" dirty="0"/>
          </a:p>
        </p:txBody>
      </p:sp>
    </p:spTree>
    <p:extLst>
      <p:ext uri="{BB962C8B-B14F-4D97-AF65-F5344CB8AC3E}">
        <p14:creationId xmlns:p14="http://schemas.microsoft.com/office/powerpoint/2010/main" val="4218572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832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2818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8AC610-5E6E-4A93-9E06-5A498E43BC66}"/>
              </a:ext>
            </a:extLst>
          </p:cNvPr>
          <p:cNvPicPr>
            <a:picLocks noChangeAspect="1"/>
          </p:cNvPicPr>
          <p:nvPr/>
        </p:nvPicPr>
        <p:blipFill rotWithShape="1">
          <a:blip r:embed="rId2">
            <a:extLst>
              <a:ext uri="{28A0092B-C50C-407E-A947-70E740481C1C}">
                <a14:useLocalDpi xmlns:a14="http://schemas.microsoft.com/office/drawing/2010/main" val="0"/>
              </a:ext>
            </a:extLst>
          </a:blip>
          <a:srcRect t="7780" b="7780"/>
          <a:stretch/>
        </p:blipFill>
        <p:spPr>
          <a:xfrm>
            <a:off x="0" y="0"/>
            <a:ext cx="12192000" cy="6858000"/>
          </a:xfrm>
          <a:prstGeom prst="rect">
            <a:avLst/>
          </a:prstGeom>
        </p:spPr>
      </p:pic>
    </p:spTree>
    <p:extLst>
      <p:ext uri="{BB962C8B-B14F-4D97-AF65-F5344CB8AC3E}">
        <p14:creationId xmlns:p14="http://schemas.microsoft.com/office/powerpoint/2010/main" val="397474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483132" y="584564"/>
            <a:ext cx="11225735" cy="2844436"/>
          </a:xfrm>
        </p:spPr>
        <p:txBody>
          <a:bodyPr/>
          <a:lstStyle/>
          <a:p>
            <a:pPr>
              <a:lnSpc>
                <a:spcPct val="100000"/>
              </a:lnSpc>
            </a:pPr>
            <a:r>
              <a:rPr lang="en-US" sz="4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Observations</a:t>
            </a:r>
          </a:p>
          <a:p>
            <a:pPr>
              <a:lnSpc>
                <a:spcPct val="100000"/>
              </a:lnSpc>
            </a:pPr>
            <a:endPar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algn="l">
              <a:lnSpc>
                <a:spcPct val="100000"/>
              </a:lnSpc>
            </a:pPr>
            <a:r>
              <a:rPr lang="en-US" sz="4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1</a:t>
            </a:r>
            <a:r>
              <a:rPr lang="en-US" sz="4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a:t>
            </a:r>
            <a:r>
              <a:rPr lang="en-US" sz="4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The connection between glory and death</a:t>
            </a:r>
            <a:endParaRPr lang="en-CA" sz="4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5453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9" y="434473"/>
            <a:ext cx="10832123" cy="5989054"/>
          </a:xfrm>
        </p:spPr>
        <p:txBody>
          <a:bodyPr/>
          <a:lstStyle/>
          <a:p>
            <a:pPr algn="l">
              <a:lnSpc>
                <a:spcPct val="100000"/>
              </a:lnSpc>
            </a:pP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For God, who said, “Let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light</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shine out of darkness,” made his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light</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shine in our hearts to give us the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light</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of the knowledge of God’s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glory</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displayed in the face of Christ.</a:t>
            </a:r>
          </a:p>
          <a:p>
            <a:pPr algn="l">
              <a:lnSpc>
                <a:spcPct val="100000"/>
              </a:lnSpc>
            </a:pP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But we have this treasure in jars of clay to show that this all-surpassing power is from God and not from us. We are hard pressed on every side, but not crushed; perplexed, but not in despair; persecuted, but not abandoned; struck down, but not destroyed. We always carry around in our body the death of Jesus, so that the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life</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of Jesus may also be revealed in our body. For we who are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alive</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are always being given over to death for Jesus’ sake, so that his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life</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may also be revealed in our mortal body. So then, death is at work in us, but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life</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is at work in you.</a:t>
            </a:r>
          </a:p>
          <a:p>
            <a:pPr algn="l">
              <a:lnSpc>
                <a:spcPct val="100000"/>
              </a:lnSpc>
            </a:pP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It is written: “I believed; therefore I have spoken.” Since we have that same spirit of faith, we also believe and therefore speak, because we know that the one who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raised</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the Lord Jesus from the dead will also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raise</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us with Jesus and present us with you to himself. All this is for your benefit, so that the grace that is reaching more and more people may cause thanksgiving to overflow to the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glory</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of God.</a:t>
            </a:r>
          </a:p>
          <a:p>
            <a:pPr algn="l">
              <a:lnSpc>
                <a:spcPct val="100000"/>
              </a:lnSpc>
            </a:pP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Therefore we do not lose heart. Though outwardly we are wasting away, yet inwardly we are being renewed day by day. For our light and momentary troubles are achieving for us an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eternal glory </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that far outweighs them all. So we fix our eyes not on what is seen, but on what is unseen, since what is seen is temporary, but what is unseen is eternal.</a:t>
            </a:r>
            <a:endParaRPr lang="en-CA"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1360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9" y="434473"/>
            <a:ext cx="10832123" cy="5989054"/>
          </a:xfrm>
        </p:spPr>
        <p:txBody>
          <a:bodyPr/>
          <a:lstStyle/>
          <a:p>
            <a:pPr algn="l">
              <a:lnSpc>
                <a:spcPct val="100000"/>
              </a:lnSpc>
            </a:pP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For God, who said, “Let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light</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shine out of darkness,” made his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light</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shine in our hearts to give us the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light</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of the knowledge of God’s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glory</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displayed in the face of Christ.</a:t>
            </a:r>
          </a:p>
          <a:p>
            <a:pPr algn="l">
              <a:lnSpc>
                <a:spcPct val="100000"/>
              </a:lnSpc>
            </a:pP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But we have this treasure in jars of clay to show that this all-surpassing power is from God and not from us. We are hard pressed on every side, but not crushed; perplexed, but not in despair; persecuted, but not abandoned; struck down, but not destroyed. We always carry around in our body the </a:t>
            </a:r>
            <a:r>
              <a:rPr lang="en-US" sz="2000" dirty="0">
                <a:solidFill>
                  <a:srgbClr val="42818E"/>
                </a:solidFill>
                <a:latin typeface="Avenir Next LT Pro" panose="020B0504020202020204" pitchFamily="34" charset="0"/>
                <a:ea typeface="Open Sans" panose="020B0606030504020204" pitchFamily="34" charset="0"/>
                <a:cs typeface="Open Sans" panose="020B0606030504020204" pitchFamily="34" charset="0"/>
              </a:rPr>
              <a:t>death</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of Jesus, so that the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life</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of Jesus may also be revealed in our body. For we who are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alive</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are always being given over to </a:t>
            </a:r>
            <a:r>
              <a:rPr lang="en-US" sz="2000" dirty="0">
                <a:solidFill>
                  <a:srgbClr val="42818E"/>
                </a:solidFill>
                <a:latin typeface="Avenir Next LT Pro" panose="020B0504020202020204" pitchFamily="34" charset="0"/>
                <a:ea typeface="Open Sans" panose="020B0606030504020204" pitchFamily="34" charset="0"/>
                <a:cs typeface="Open Sans" panose="020B0606030504020204" pitchFamily="34" charset="0"/>
              </a:rPr>
              <a:t>death</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for Jesus’ sake, so that his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life</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may also be revealed in our mortal body. So then, </a:t>
            </a:r>
            <a:r>
              <a:rPr lang="en-US" sz="2000" dirty="0">
                <a:solidFill>
                  <a:srgbClr val="42818E"/>
                </a:solidFill>
                <a:latin typeface="Avenir Next LT Pro" panose="020B0504020202020204" pitchFamily="34" charset="0"/>
                <a:ea typeface="Open Sans" panose="020B0606030504020204" pitchFamily="34" charset="0"/>
                <a:cs typeface="Open Sans" panose="020B0606030504020204" pitchFamily="34" charset="0"/>
              </a:rPr>
              <a:t>death</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is at work in us, but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life</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is at work in you.</a:t>
            </a:r>
          </a:p>
          <a:p>
            <a:pPr algn="l">
              <a:lnSpc>
                <a:spcPct val="100000"/>
              </a:lnSpc>
            </a:pP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It is written: “I believed; therefore I have spoken.” Since we have that same spirit of faith, we also believe and therefore speak, because we know that the one who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raised</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the Lord Jesus from the </a:t>
            </a:r>
            <a:r>
              <a:rPr lang="en-US" sz="2000" dirty="0">
                <a:solidFill>
                  <a:srgbClr val="42818E"/>
                </a:solidFill>
                <a:latin typeface="Avenir Next LT Pro" panose="020B0504020202020204" pitchFamily="34" charset="0"/>
                <a:ea typeface="Open Sans" panose="020B0606030504020204" pitchFamily="34" charset="0"/>
                <a:cs typeface="Open Sans" panose="020B0606030504020204" pitchFamily="34" charset="0"/>
              </a:rPr>
              <a:t>dead</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will also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raise</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us with Jesus and present us with you to himself. All this is for your benefit, so that the grace that is reaching more and more people may cause thanksgiving to overflow to the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glory</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of God.</a:t>
            </a:r>
          </a:p>
          <a:p>
            <a:pPr algn="l">
              <a:lnSpc>
                <a:spcPct val="100000"/>
              </a:lnSpc>
            </a:pP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Therefore we do not lose heart. Though outwardly we are </a:t>
            </a:r>
            <a:r>
              <a:rPr lang="en-US" sz="2000" dirty="0">
                <a:solidFill>
                  <a:srgbClr val="42818E"/>
                </a:solidFill>
                <a:latin typeface="Avenir Next LT Pro" panose="020B0504020202020204" pitchFamily="34" charset="0"/>
                <a:ea typeface="Open Sans" panose="020B0606030504020204" pitchFamily="34" charset="0"/>
                <a:cs typeface="Open Sans" panose="020B0606030504020204" pitchFamily="34" charset="0"/>
              </a:rPr>
              <a:t>wasting away</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yet inwardly we are being renewed day by day. For our light and momentary troubles are achieving for us an </a:t>
            </a:r>
            <a:r>
              <a:rPr lang="en-US" sz="2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eternal glory </a:t>
            </a:r>
            <a:r>
              <a:rPr lang="en-US"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that far outweighs them all. So we fix our eyes not on what is seen, but on what is unseen, since what is seen is temporary, but what is unseen is eternal.</a:t>
            </a:r>
            <a:endParaRPr lang="en-CA" sz="2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18022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483132" y="584564"/>
            <a:ext cx="11225735" cy="2844436"/>
          </a:xfrm>
        </p:spPr>
        <p:txBody>
          <a:bodyPr/>
          <a:lstStyle/>
          <a:p>
            <a:pPr>
              <a:lnSpc>
                <a:spcPct val="100000"/>
              </a:lnSpc>
            </a:pPr>
            <a:r>
              <a:rPr lang="en-US" sz="4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Observations</a:t>
            </a:r>
          </a:p>
          <a:p>
            <a:pPr>
              <a:lnSpc>
                <a:spcPct val="100000"/>
              </a:lnSpc>
            </a:pPr>
            <a:endPar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marL="742950" indent="-742950" algn="l">
              <a:lnSpc>
                <a:spcPct val="100000"/>
              </a:lnSpc>
              <a:buAutoNum type="arabicPeriod"/>
            </a:pPr>
            <a:r>
              <a:rPr lang="en-US" sz="4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The connection between glory and death</a:t>
            </a:r>
          </a:p>
          <a:p>
            <a:pPr algn="l">
              <a:lnSpc>
                <a:spcPct val="100000"/>
              </a:lnSpc>
            </a:pPr>
            <a:endParaRPr lang="en-US" sz="4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marL="742950" indent="-742950" algn="l">
              <a:lnSpc>
                <a:spcPct val="100000"/>
              </a:lnSpc>
              <a:buFont typeface="+mj-lt"/>
              <a:buAutoNum type="arabicPeriod" startAt="2"/>
            </a:pPr>
            <a:r>
              <a:rPr lang="en-CA" sz="4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The all-sufficiency of Jesus</a:t>
            </a:r>
          </a:p>
          <a:p>
            <a:pPr algn="l">
              <a:lnSpc>
                <a:spcPct val="100000"/>
              </a:lnSpc>
            </a:pPr>
            <a:endParaRPr lang="en-CA" sz="4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375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D0AC-DF58-4931-8F52-526C90B4EA97}"/>
              </a:ext>
            </a:extLst>
          </p:cNvPr>
          <p:cNvPicPr>
            <a:picLocks noChangeAspect="1"/>
          </p:cNvPicPr>
          <p:nvPr/>
        </p:nvPicPr>
        <p:blipFill rotWithShape="1">
          <a:blip r:embed="rId2">
            <a:extLst>
              <a:ext uri="{28A0092B-C50C-407E-A947-70E740481C1C}">
                <a14:useLocalDpi xmlns:a14="http://schemas.microsoft.com/office/drawing/2010/main" val="0"/>
              </a:ext>
            </a:extLst>
          </a:blip>
          <a:srcRect t="12926" b="2698"/>
          <a:stretch/>
        </p:blipFill>
        <p:spPr>
          <a:xfrm>
            <a:off x="0" y="0"/>
            <a:ext cx="12192000" cy="6858000"/>
          </a:xfrm>
          <a:prstGeom prst="rect">
            <a:avLst/>
          </a:prstGeom>
        </p:spPr>
      </p:pic>
    </p:spTree>
    <p:extLst>
      <p:ext uri="{BB962C8B-B14F-4D97-AF65-F5344CB8AC3E}">
        <p14:creationId xmlns:p14="http://schemas.microsoft.com/office/powerpoint/2010/main" val="3629575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61C1FCB3-DBE3-4025-8A73-3FF7BDF0EE33}"/>
              </a:ext>
            </a:extLst>
          </p:cNvPr>
          <p:cNvGraphicFramePr>
            <a:graphicFrameLocks noGrp="1"/>
          </p:cNvGraphicFramePr>
          <p:nvPr>
            <p:extLst>
              <p:ext uri="{D42A27DB-BD31-4B8C-83A1-F6EECF244321}">
                <p14:modId xmlns:p14="http://schemas.microsoft.com/office/powerpoint/2010/main" val="4282490507"/>
              </p:ext>
            </p:extLst>
          </p:nvPr>
        </p:nvGraphicFramePr>
        <p:xfrm>
          <a:off x="2567710" y="387928"/>
          <a:ext cx="7056581" cy="2348344"/>
        </p:xfrm>
        <a:graphic>
          <a:graphicData uri="http://schemas.openxmlformats.org/drawingml/2006/table">
            <a:tbl>
              <a:tblPr firstRow="1" bandRow="1">
                <a:tableStyleId>{5C22544A-7EE6-4342-B048-85BDC9FD1C3A}</a:tableStyleId>
              </a:tblPr>
              <a:tblGrid>
                <a:gridCol w="2743199">
                  <a:extLst>
                    <a:ext uri="{9D8B030D-6E8A-4147-A177-3AD203B41FA5}">
                      <a16:colId xmlns:a16="http://schemas.microsoft.com/office/drawing/2014/main" val="2368476214"/>
                    </a:ext>
                  </a:extLst>
                </a:gridCol>
                <a:gridCol w="1236521">
                  <a:extLst>
                    <a:ext uri="{9D8B030D-6E8A-4147-A177-3AD203B41FA5}">
                      <a16:colId xmlns:a16="http://schemas.microsoft.com/office/drawing/2014/main" val="3661422528"/>
                    </a:ext>
                  </a:extLst>
                </a:gridCol>
                <a:gridCol w="3076861">
                  <a:extLst>
                    <a:ext uri="{9D8B030D-6E8A-4147-A177-3AD203B41FA5}">
                      <a16:colId xmlns:a16="http://schemas.microsoft.com/office/drawing/2014/main" val="3774707780"/>
                    </a:ext>
                  </a:extLst>
                </a:gridCol>
              </a:tblGrid>
              <a:tr h="587086">
                <a:tc>
                  <a:txBody>
                    <a:bodyPr/>
                    <a:lstStyle/>
                    <a:p>
                      <a:pPr algn="r"/>
                      <a:r>
                        <a:rPr lang="en-US" sz="3200" b="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hard-pressed</a:t>
                      </a:r>
                      <a:endParaRPr lang="en-CA" sz="32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but</a:t>
                      </a:r>
                      <a:endParaRPr lang="en-CA" sz="32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not crushed</a:t>
                      </a:r>
                      <a:endParaRPr lang="en-CA" sz="3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4063288"/>
                  </a:ext>
                </a:extLst>
              </a:tr>
              <a:tr h="587086">
                <a:tc>
                  <a:txBody>
                    <a:bodyPr/>
                    <a:lstStyle/>
                    <a:p>
                      <a:pPr algn="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perplexed</a:t>
                      </a:r>
                      <a:endParaRPr lang="en-CA"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A3C646"/>
                          </a:solidFill>
                          <a:effectLst/>
                          <a:uLnTx/>
                          <a:uFillTx/>
                          <a:latin typeface="Avenir Next LT Pro" panose="020B0504020202020204" pitchFamily="34" charset="0"/>
                          <a:ea typeface="Open Sans" panose="020B0606030504020204" pitchFamily="34" charset="0"/>
                          <a:cs typeface="Open Sans" panose="020B0606030504020204" pitchFamily="34" charset="0"/>
                        </a:rPr>
                        <a:t>but</a:t>
                      </a:r>
                      <a:endParaRPr kumimoji="0" lang="en-CA" sz="32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not in despair</a:t>
                      </a:r>
                      <a:endParaRPr lang="en-CA"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0006196"/>
                  </a:ext>
                </a:extLst>
              </a:tr>
              <a:tr h="587086">
                <a:tc>
                  <a:txBody>
                    <a:bodyPr/>
                    <a:lstStyle/>
                    <a:p>
                      <a:pPr algn="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persecuted</a:t>
                      </a:r>
                      <a:endParaRPr lang="en-CA"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A3C646"/>
                          </a:solidFill>
                          <a:effectLst/>
                          <a:uLnTx/>
                          <a:uFillTx/>
                          <a:latin typeface="Avenir Next LT Pro" panose="020B0504020202020204" pitchFamily="34" charset="0"/>
                          <a:ea typeface="Open Sans" panose="020B0606030504020204" pitchFamily="34" charset="0"/>
                          <a:cs typeface="Open Sans" panose="020B0606030504020204" pitchFamily="34" charset="0"/>
                        </a:rPr>
                        <a:t>but</a:t>
                      </a:r>
                      <a:endParaRPr kumimoji="0" lang="en-CA" sz="32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not abandoned</a:t>
                      </a:r>
                      <a:endParaRPr lang="en-CA"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5657281"/>
                  </a:ext>
                </a:extLst>
              </a:tr>
              <a:tr h="587086">
                <a:tc>
                  <a:txBody>
                    <a:bodyPr/>
                    <a:lstStyle/>
                    <a:p>
                      <a:pPr algn="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struck down </a:t>
                      </a:r>
                      <a:endParaRPr lang="en-CA"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A3C646"/>
                          </a:solidFill>
                          <a:effectLst/>
                          <a:uLnTx/>
                          <a:uFillTx/>
                          <a:latin typeface="Avenir Next LT Pro" panose="020B0504020202020204" pitchFamily="34" charset="0"/>
                          <a:ea typeface="Open Sans" panose="020B0606030504020204" pitchFamily="34" charset="0"/>
                          <a:cs typeface="Open Sans" panose="020B0606030504020204" pitchFamily="34" charset="0"/>
                        </a:rPr>
                        <a:t>but</a:t>
                      </a:r>
                      <a:endParaRPr kumimoji="0" lang="en-CA" sz="3200" b="0"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not destroyed</a:t>
                      </a:r>
                      <a:endParaRPr lang="en-CA"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1762244"/>
                  </a:ext>
                </a:extLst>
              </a:tr>
            </a:tbl>
          </a:graphicData>
        </a:graphic>
      </p:graphicFrame>
      <p:sp>
        <p:nvSpPr>
          <p:cNvPr id="11" name="Rectangle: Rounded Corners 10">
            <a:extLst>
              <a:ext uri="{FF2B5EF4-FFF2-40B4-BE49-F238E27FC236}">
                <a16:creationId xmlns:a16="http://schemas.microsoft.com/office/drawing/2014/main" id="{44B4EEBB-63E6-4267-ADE2-22B2374C4093}"/>
              </a:ext>
            </a:extLst>
          </p:cNvPr>
          <p:cNvSpPr/>
          <p:nvPr/>
        </p:nvSpPr>
        <p:spPr>
          <a:xfrm>
            <a:off x="1782618" y="2955636"/>
            <a:ext cx="8626764" cy="3902364"/>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4606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483132" y="584564"/>
            <a:ext cx="11225735" cy="5215872"/>
          </a:xfrm>
        </p:spPr>
        <p:txBody>
          <a:bodyPr/>
          <a:lstStyle/>
          <a:p>
            <a:pPr>
              <a:lnSpc>
                <a:spcPct val="100000"/>
              </a:lnSpc>
            </a:pPr>
            <a:r>
              <a:rPr lang="en-US" sz="4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Observations</a:t>
            </a:r>
          </a:p>
          <a:p>
            <a:pPr>
              <a:lnSpc>
                <a:spcPct val="100000"/>
              </a:lnSpc>
            </a:pPr>
            <a:endPar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marL="742950" indent="-742950" algn="l">
              <a:lnSpc>
                <a:spcPct val="100000"/>
              </a:lnSpc>
              <a:buAutoNum type="arabicPeriod"/>
            </a:pPr>
            <a:r>
              <a:rPr lang="en-US" sz="4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The connection between glory and death</a:t>
            </a:r>
          </a:p>
          <a:p>
            <a:pPr algn="l">
              <a:lnSpc>
                <a:spcPct val="100000"/>
              </a:lnSpc>
            </a:pPr>
            <a:endParaRPr lang="en-US" sz="4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marL="742950" indent="-742950" algn="l">
              <a:lnSpc>
                <a:spcPct val="100000"/>
              </a:lnSpc>
              <a:buFont typeface="+mj-lt"/>
              <a:buAutoNum type="arabicPeriod" startAt="2"/>
            </a:pPr>
            <a:r>
              <a:rPr lang="en-CA" sz="4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The all-sufficiency of Jesus</a:t>
            </a:r>
          </a:p>
          <a:p>
            <a:pPr algn="l">
              <a:lnSpc>
                <a:spcPct val="100000"/>
              </a:lnSpc>
            </a:pPr>
            <a:endParaRPr lang="en-CA" sz="4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marL="742950" indent="-742950" algn="l">
              <a:lnSpc>
                <a:spcPct val="100000"/>
              </a:lnSpc>
              <a:buFont typeface="+mj-lt"/>
              <a:buAutoNum type="arabicPeriod" startAt="3"/>
            </a:pPr>
            <a:r>
              <a:rPr lang="en-CA" sz="4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The need for a future-present faith</a:t>
            </a:r>
          </a:p>
        </p:txBody>
      </p:sp>
    </p:spTree>
    <p:extLst>
      <p:ext uri="{BB962C8B-B14F-4D97-AF65-F5344CB8AC3E}">
        <p14:creationId xmlns:p14="http://schemas.microsoft.com/office/powerpoint/2010/main" val="4030719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44B4EEBB-63E6-4267-ADE2-22B2374C4093}"/>
              </a:ext>
            </a:extLst>
          </p:cNvPr>
          <p:cNvSpPr/>
          <p:nvPr/>
        </p:nvSpPr>
        <p:spPr>
          <a:xfrm>
            <a:off x="1782618" y="0"/>
            <a:ext cx="8626764" cy="4359564"/>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Subtitle 2">
            <a:extLst>
              <a:ext uri="{FF2B5EF4-FFF2-40B4-BE49-F238E27FC236}">
                <a16:creationId xmlns:a16="http://schemas.microsoft.com/office/drawing/2014/main" id="{BE8BE1FD-389C-4133-98EE-CE1B7671E0A8}"/>
              </a:ext>
            </a:extLst>
          </p:cNvPr>
          <p:cNvSpPr>
            <a:spLocks noGrp="1"/>
          </p:cNvSpPr>
          <p:nvPr>
            <p:ph type="subTitle" idx="1"/>
          </p:nvPr>
        </p:nvSpPr>
        <p:spPr>
          <a:xfrm>
            <a:off x="1541584" y="4447491"/>
            <a:ext cx="9108832" cy="1385091"/>
          </a:xfrm>
        </p:spPr>
        <p:txBody>
          <a:bodyPr/>
          <a:lstStyle/>
          <a:p>
            <a:pPr algn="l">
              <a:lnSpc>
                <a:spcPct val="100000"/>
              </a:lnSpc>
            </a:pPr>
            <a:r>
              <a:rPr lang="en-US"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The world breaks everyone, and afterward, some are strong at the broken places.</a:t>
            </a:r>
            <a:endParaRPr lang="en-CA"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1A62EA1-0604-49CC-BE62-D881F880857B}"/>
              </a:ext>
            </a:extLst>
          </p:cNvPr>
          <p:cNvSpPr txBox="1"/>
          <p:nvPr/>
        </p:nvSpPr>
        <p:spPr>
          <a:xfrm>
            <a:off x="8515928" y="5658899"/>
            <a:ext cx="30053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3C646"/>
                </a:solidFill>
                <a:effectLst/>
                <a:uLnTx/>
                <a:uFillTx/>
                <a:latin typeface="Calibri" panose="020F0502020204030204"/>
                <a:ea typeface="+mn-ea"/>
                <a:cs typeface="+mn-cs"/>
              </a:rPr>
              <a:t>Ernest Hemingway</a:t>
            </a:r>
            <a:endParaRPr kumimoji="0" lang="en-CA" sz="2800" b="0" i="0" u="none" strike="noStrike" kern="1200" cap="none" spc="0" normalizeH="0" baseline="0" noProof="0" dirty="0">
              <a:ln>
                <a:noFill/>
              </a:ln>
              <a:solidFill>
                <a:srgbClr val="A3C6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040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8" y="1214591"/>
            <a:ext cx="10832123" cy="3888146"/>
          </a:xfr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white"/>
                </a:solidFill>
                <a:effectLst/>
                <a:uLnTx/>
                <a:uFillTx/>
                <a:latin typeface="Avenir Next LT Pro" panose="020B0504020202020204" pitchFamily="34" charset="0"/>
                <a:ea typeface="Open Sans" panose="020B0606030504020204" pitchFamily="34" charset="0"/>
                <a:cs typeface="Open Sans" panose="020B0606030504020204" pitchFamily="34" charset="0"/>
              </a:rPr>
              <a:t>Therefore we do not lose heart. Though outwardly we are wasting away, yet inwardly we are being renewed day by day. </a:t>
            </a:r>
            <a:r>
              <a:rPr lang="en-US" sz="3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For our light and momentary troubles are achieving for us an eternal glory that far outweighs them all. So we fix our eyes not on what is seen, but on what is unseen, since what is seen is temporary, but what is unseen is eternal.</a:t>
            </a:r>
            <a:endParaRPr lang="en-CA" sz="3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AA9845A2-2EB2-4427-9C86-5E1EBCF1A7A2}"/>
              </a:ext>
            </a:extLst>
          </p:cNvPr>
          <p:cNvSpPr txBox="1"/>
          <p:nvPr/>
        </p:nvSpPr>
        <p:spPr>
          <a:xfrm>
            <a:off x="7693892" y="5578763"/>
            <a:ext cx="3818170" cy="492443"/>
          </a:xfrm>
          <a:prstGeom prst="rect">
            <a:avLst/>
          </a:prstGeom>
          <a:noFill/>
        </p:spPr>
        <p:txBody>
          <a:bodyPr wrap="square" rtlCol="0">
            <a:spAutoFit/>
          </a:bodyPr>
          <a:lstStyle/>
          <a:p>
            <a:r>
              <a:rPr lang="en-US" sz="2600" dirty="0">
                <a:solidFill>
                  <a:srgbClr val="A3C646"/>
                </a:solidFill>
              </a:rPr>
              <a:t>2 Corinthians 4:16-18 (NIV)</a:t>
            </a:r>
            <a:endParaRPr lang="en-CA" sz="2600" dirty="0">
              <a:solidFill>
                <a:srgbClr val="A3C646"/>
              </a:solidFill>
            </a:endParaRPr>
          </a:p>
        </p:txBody>
      </p:sp>
    </p:spTree>
    <p:extLst>
      <p:ext uri="{BB962C8B-B14F-4D97-AF65-F5344CB8AC3E}">
        <p14:creationId xmlns:p14="http://schemas.microsoft.com/office/powerpoint/2010/main" val="1502203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E8BE1FD-389C-4133-98EE-CE1B7671E0A8}"/>
              </a:ext>
            </a:extLst>
          </p:cNvPr>
          <p:cNvSpPr>
            <a:spLocks noGrp="1"/>
          </p:cNvSpPr>
          <p:nvPr>
            <p:ph type="subTitle" idx="1"/>
          </p:nvPr>
        </p:nvSpPr>
        <p:spPr>
          <a:xfrm>
            <a:off x="1361920" y="2170637"/>
            <a:ext cx="9468161" cy="2516727"/>
          </a:xfrm>
        </p:spPr>
        <p:txBody>
          <a:bodyPr/>
          <a:lstStyle/>
          <a:p>
            <a:pPr algn="l">
              <a:lnSpc>
                <a:spcPct val="100000"/>
              </a:lnSpc>
            </a:pPr>
            <a:r>
              <a:rPr lang="en-US" sz="38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A moment is long if we look at the things around us; but once we have raised our minds to heaven a thousand years begins to be like a moment.</a:t>
            </a:r>
            <a:endParaRPr lang="en-CA" sz="38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1A62EA1-0604-49CC-BE62-D881F880857B}"/>
              </a:ext>
            </a:extLst>
          </p:cNvPr>
          <p:cNvSpPr txBox="1"/>
          <p:nvPr/>
        </p:nvSpPr>
        <p:spPr>
          <a:xfrm>
            <a:off x="8881209" y="4993881"/>
            <a:ext cx="19488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3C646"/>
                </a:solidFill>
                <a:effectLst/>
                <a:uLnTx/>
                <a:uFillTx/>
                <a:latin typeface="Calibri" panose="020F0502020204030204"/>
                <a:ea typeface="+mn-ea"/>
                <a:cs typeface="+mn-cs"/>
              </a:rPr>
              <a:t>John Calvin</a:t>
            </a:r>
            <a:endParaRPr kumimoji="0" lang="en-CA" sz="2800" b="0" i="0" u="none" strike="noStrike" kern="1200" cap="none" spc="0" normalizeH="0" baseline="0" noProof="0" dirty="0">
              <a:ln>
                <a:noFill/>
              </a:ln>
              <a:solidFill>
                <a:srgbClr val="A3C6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05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483133" y="2006782"/>
            <a:ext cx="11225735" cy="2844436"/>
          </a:xfrm>
        </p:spPr>
        <p:txBody>
          <a:bodyPr/>
          <a:lstStyle/>
          <a:p>
            <a:pPr>
              <a:lnSpc>
                <a:spcPct val="100000"/>
              </a:lnSpc>
            </a:pPr>
            <a:r>
              <a:rPr lang="en-US" sz="4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Pastoral ministry might become more difficult</a:t>
            </a:r>
          </a:p>
          <a:p>
            <a:pPr>
              <a:lnSpc>
                <a:spcPct val="100000"/>
              </a:lnSpc>
            </a:pPr>
            <a:r>
              <a:rPr lang="en-US" sz="4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but</a:t>
            </a:r>
          </a:p>
          <a:p>
            <a:pPr>
              <a:lnSpc>
                <a:spcPct val="100000"/>
              </a:lnSpc>
            </a:pPr>
            <a:r>
              <a:rPr lang="en-US" sz="4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Jesus will </a:t>
            </a:r>
            <a:r>
              <a:rPr lang="en-US" sz="42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renew</a:t>
            </a:r>
            <a:r>
              <a:rPr lang="en-US" sz="4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you day by day</a:t>
            </a:r>
            <a:endParaRPr lang="en-CA" sz="4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71093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E8BE1FD-389C-4133-98EE-CE1B7671E0A8}"/>
              </a:ext>
            </a:extLst>
          </p:cNvPr>
          <p:cNvSpPr>
            <a:spLocks noGrp="1"/>
          </p:cNvSpPr>
          <p:nvPr>
            <p:ph type="subTitle" idx="1"/>
          </p:nvPr>
        </p:nvSpPr>
        <p:spPr>
          <a:xfrm>
            <a:off x="1361919" y="1020068"/>
            <a:ext cx="9468161" cy="4060605"/>
          </a:xfrm>
        </p:spPr>
        <p:txBody>
          <a:body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Whatever we long for and expect in the future inevitably determines how we live in the present. Hope and its desires are the engine the drives us…Only the ‘eternal glory’ can outweigh the burdens of this world…If what we consider to be good remains identified with what this world has to offer…our lives will inevitably become worldly…</a:t>
            </a:r>
            <a:endParaRPr lang="en-CA"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1A62EA1-0604-49CC-BE62-D881F880857B}"/>
              </a:ext>
            </a:extLst>
          </p:cNvPr>
          <p:cNvSpPr txBox="1"/>
          <p:nvPr/>
        </p:nvSpPr>
        <p:spPr>
          <a:xfrm>
            <a:off x="8302268" y="4993881"/>
            <a:ext cx="25278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3C646"/>
                </a:solidFill>
                <a:effectLst/>
                <a:uLnTx/>
                <a:uFillTx/>
                <a:latin typeface="Calibri" panose="020F0502020204030204"/>
                <a:ea typeface="+mn-ea"/>
                <a:cs typeface="+mn-cs"/>
              </a:rPr>
              <a:t>Scott </a:t>
            </a:r>
            <a:r>
              <a:rPr kumimoji="0" lang="en-US" sz="2800" b="0" i="0" u="none" strike="noStrike" kern="1200" cap="none" spc="0" normalizeH="0" baseline="0" noProof="0" dirty="0" err="1">
                <a:ln>
                  <a:noFill/>
                </a:ln>
                <a:solidFill>
                  <a:srgbClr val="A3C646"/>
                </a:solidFill>
                <a:effectLst/>
                <a:uLnTx/>
                <a:uFillTx/>
                <a:latin typeface="Calibri" panose="020F0502020204030204"/>
                <a:ea typeface="+mn-ea"/>
                <a:cs typeface="+mn-cs"/>
              </a:rPr>
              <a:t>Hafemann</a:t>
            </a:r>
            <a:endParaRPr kumimoji="0" lang="en-CA" sz="2800" b="0" i="0" u="none" strike="noStrike" kern="1200" cap="none" spc="0" normalizeH="0" baseline="0" noProof="0" dirty="0">
              <a:ln>
                <a:noFill/>
              </a:ln>
              <a:solidFill>
                <a:srgbClr val="A3C6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740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E8BE1FD-389C-4133-98EE-CE1B7671E0A8}"/>
              </a:ext>
            </a:extLst>
          </p:cNvPr>
          <p:cNvSpPr>
            <a:spLocks noGrp="1"/>
          </p:cNvSpPr>
          <p:nvPr>
            <p:ph type="subTitle" idx="1"/>
          </p:nvPr>
        </p:nvSpPr>
        <p:spPr>
          <a:xfrm>
            <a:off x="1361919" y="1695575"/>
            <a:ext cx="9468161" cy="2791645"/>
          </a:xfrm>
        </p:spPr>
        <p:txBody>
          <a:body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Our hopes determine our habits…we are a future-determined people. In order not to lose heart now, the world to come, not this one, must captivate our minds. Only those who are heavenly minded are any earthly good.</a:t>
            </a:r>
            <a:endParaRPr lang="en-CA"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CA58F628-ABB6-4A43-8D65-ED90F75CDD5A}"/>
              </a:ext>
            </a:extLst>
          </p:cNvPr>
          <p:cNvSpPr txBox="1"/>
          <p:nvPr/>
        </p:nvSpPr>
        <p:spPr>
          <a:xfrm>
            <a:off x="8302268" y="4993881"/>
            <a:ext cx="25278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3C646"/>
                </a:solidFill>
                <a:effectLst/>
                <a:uLnTx/>
                <a:uFillTx/>
                <a:latin typeface="Calibri" panose="020F0502020204030204"/>
                <a:ea typeface="+mn-ea"/>
                <a:cs typeface="+mn-cs"/>
              </a:rPr>
              <a:t>Scott </a:t>
            </a:r>
            <a:r>
              <a:rPr kumimoji="0" lang="en-US" sz="2800" b="0" i="0" u="none" strike="noStrike" kern="1200" cap="none" spc="0" normalizeH="0" baseline="0" noProof="0" dirty="0" err="1">
                <a:ln>
                  <a:noFill/>
                </a:ln>
                <a:solidFill>
                  <a:srgbClr val="A3C646"/>
                </a:solidFill>
                <a:effectLst/>
                <a:uLnTx/>
                <a:uFillTx/>
                <a:latin typeface="Calibri" panose="020F0502020204030204"/>
                <a:ea typeface="+mn-ea"/>
                <a:cs typeface="+mn-cs"/>
              </a:rPr>
              <a:t>Hafemann</a:t>
            </a:r>
            <a:endParaRPr kumimoji="0" lang="en-CA" sz="2800" b="0" i="0" u="none" strike="noStrike" kern="1200" cap="none" spc="0" normalizeH="0" baseline="0" noProof="0" dirty="0">
              <a:ln>
                <a:noFill/>
              </a:ln>
              <a:solidFill>
                <a:srgbClr val="A3C6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12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070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2818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8AC610-5E6E-4A93-9E06-5A498E43BC66}"/>
              </a:ext>
            </a:extLst>
          </p:cNvPr>
          <p:cNvPicPr>
            <a:picLocks noChangeAspect="1"/>
          </p:cNvPicPr>
          <p:nvPr/>
        </p:nvPicPr>
        <p:blipFill rotWithShape="1">
          <a:blip r:embed="rId2">
            <a:extLst>
              <a:ext uri="{28A0092B-C50C-407E-A947-70E740481C1C}">
                <a14:useLocalDpi xmlns:a14="http://schemas.microsoft.com/office/drawing/2010/main" val="0"/>
              </a:ext>
            </a:extLst>
          </a:blip>
          <a:srcRect t="7780" b="7780"/>
          <a:stretch/>
        </p:blipFill>
        <p:spPr>
          <a:xfrm>
            <a:off x="0" y="0"/>
            <a:ext cx="12192000" cy="6858000"/>
          </a:xfrm>
          <a:prstGeom prst="rect">
            <a:avLst/>
          </a:prstGeom>
        </p:spPr>
      </p:pic>
    </p:spTree>
    <p:extLst>
      <p:ext uri="{BB962C8B-B14F-4D97-AF65-F5344CB8AC3E}">
        <p14:creationId xmlns:p14="http://schemas.microsoft.com/office/powerpoint/2010/main" val="1917338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483133" y="2006782"/>
            <a:ext cx="11225735" cy="2844436"/>
          </a:xfrm>
        </p:spPr>
        <p:txBody>
          <a:bodyPr/>
          <a:lstStyle/>
          <a:p>
            <a:pPr>
              <a:lnSpc>
                <a:spcPct val="100000"/>
              </a:lnSpc>
            </a:pPr>
            <a:r>
              <a:rPr lang="en-US" sz="4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The Father of Compassion</a:t>
            </a:r>
          </a:p>
          <a:p>
            <a:pPr>
              <a:lnSpc>
                <a:spcPct val="100000"/>
              </a:lnSpc>
            </a:pPr>
            <a:endParaRPr lang="en-US" sz="4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a:lnSpc>
                <a:spcPct val="100000"/>
              </a:lnSpc>
            </a:pPr>
            <a:r>
              <a:rPr lang="en-US" sz="4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The God of all Comfort</a:t>
            </a:r>
            <a:endParaRPr lang="en-CA" sz="4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27280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8" y="1533599"/>
            <a:ext cx="10832123" cy="3380145"/>
          </a:xfrm>
        </p:spPr>
        <p:txBody>
          <a:bodyPr/>
          <a:lstStyle/>
          <a:p>
            <a:pPr algn="l">
              <a:lnSpc>
                <a:spcPct val="100000"/>
              </a:lnSpc>
            </a:pPr>
            <a:r>
              <a:rPr lang="en-US" sz="3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For what we preach is not ourselves, but Jesus Christ as Lord, and ourselves as your servants for Jesus’ sake. For God, who said, “Let light shine out of darkness,” made his light shine in our hearts to give us the light of the knowledge of God’s glory displayed in the face of Christ.</a:t>
            </a:r>
          </a:p>
        </p:txBody>
      </p:sp>
      <p:sp>
        <p:nvSpPr>
          <p:cNvPr id="2" name="TextBox 1">
            <a:extLst>
              <a:ext uri="{FF2B5EF4-FFF2-40B4-BE49-F238E27FC236}">
                <a16:creationId xmlns:a16="http://schemas.microsoft.com/office/drawing/2014/main" id="{AA9845A2-2EB2-4427-9C86-5E1EBCF1A7A2}"/>
              </a:ext>
            </a:extLst>
          </p:cNvPr>
          <p:cNvSpPr txBox="1"/>
          <p:nvPr/>
        </p:nvSpPr>
        <p:spPr>
          <a:xfrm>
            <a:off x="7817516" y="5578763"/>
            <a:ext cx="3694545" cy="492443"/>
          </a:xfrm>
          <a:prstGeom prst="rect">
            <a:avLst/>
          </a:prstGeom>
          <a:noFill/>
        </p:spPr>
        <p:txBody>
          <a:bodyPr wrap="square" rtlCol="0">
            <a:spAutoFit/>
          </a:bodyPr>
          <a:lstStyle/>
          <a:p>
            <a:r>
              <a:rPr lang="en-US" sz="2600" dirty="0">
                <a:solidFill>
                  <a:srgbClr val="A3C646"/>
                </a:solidFill>
              </a:rPr>
              <a:t>2 Corinthians 4:5-18 (NIV)</a:t>
            </a:r>
            <a:endParaRPr lang="en-CA" sz="2600" dirty="0">
              <a:solidFill>
                <a:srgbClr val="A3C646"/>
              </a:solidFill>
            </a:endParaRPr>
          </a:p>
        </p:txBody>
      </p:sp>
    </p:spTree>
    <p:extLst>
      <p:ext uri="{BB962C8B-B14F-4D97-AF65-F5344CB8AC3E}">
        <p14:creationId xmlns:p14="http://schemas.microsoft.com/office/powerpoint/2010/main" val="191061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8" y="1041156"/>
            <a:ext cx="10832123" cy="4285310"/>
          </a:xfrm>
        </p:spPr>
        <p:txBody>
          <a:bodyPr/>
          <a:lstStyle/>
          <a:p>
            <a:pPr algn="l">
              <a:lnSpc>
                <a:spcPct val="100000"/>
              </a:lnSpc>
            </a:pPr>
            <a:r>
              <a:rPr lang="en-US" sz="3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But we have this treasure in jars of clay to show that this all-surpassing power is from God and not from us. We are hard pressed on every side, but not crushed; perplexed, but not in despair; persecuted, but not abandoned; struck down, but not destroyed. We always carry around in our body the death of Jesus, so that the life of Jesus may also be revealed in our body.</a:t>
            </a:r>
          </a:p>
        </p:txBody>
      </p:sp>
      <p:sp>
        <p:nvSpPr>
          <p:cNvPr id="2" name="TextBox 1">
            <a:extLst>
              <a:ext uri="{FF2B5EF4-FFF2-40B4-BE49-F238E27FC236}">
                <a16:creationId xmlns:a16="http://schemas.microsoft.com/office/drawing/2014/main" id="{AA9845A2-2EB2-4427-9C86-5E1EBCF1A7A2}"/>
              </a:ext>
            </a:extLst>
          </p:cNvPr>
          <p:cNvSpPr txBox="1"/>
          <p:nvPr/>
        </p:nvSpPr>
        <p:spPr>
          <a:xfrm>
            <a:off x="7817516" y="5578763"/>
            <a:ext cx="3694545" cy="492443"/>
          </a:xfrm>
          <a:prstGeom prst="rect">
            <a:avLst/>
          </a:prstGeom>
          <a:noFill/>
        </p:spPr>
        <p:txBody>
          <a:bodyPr wrap="square" rtlCol="0">
            <a:spAutoFit/>
          </a:bodyPr>
          <a:lstStyle/>
          <a:p>
            <a:r>
              <a:rPr lang="en-US" sz="2600" dirty="0">
                <a:solidFill>
                  <a:srgbClr val="A3C646"/>
                </a:solidFill>
              </a:rPr>
              <a:t>2 Corinthians 4:5-18 (NIV)</a:t>
            </a:r>
            <a:endParaRPr lang="en-CA" sz="2600" dirty="0">
              <a:solidFill>
                <a:srgbClr val="A3C646"/>
              </a:solidFill>
            </a:endParaRPr>
          </a:p>
        </p:txBody>
      </p:sp>
    </p:spTree>
    <p:extLst>
      <p:ext uri="{BB962C8B-B14F-4D97-AF65-F5344CB8AC3E}">
        <p14:creationId xmlns:p14="http://schemas.microsoft.com/office/powerpoint/2010/main" val="131748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8" y="1533600"/>
            <a:ext cx="10832123" cy="2613528"/>
          </a:xfrm>
        </p:spPr>
        <p:txBody>
          <a:bodyPr/>
          <a:lstStyle/>
          <a:p>
            <a:pPr algn="l">
              <a:lnSpc>
                <a:spcPct val="100000"/>
              </a:lnSpc>
            </a:pPr>
            <a:r>
              <a:rPr lang="en-US"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For we who are alive are always being given over to death for Jesus’ sake, so that his life may also be revealed in our mortal body. So then, death is at work in us, but life is at work in you.</a:t>
            </a:r>
          </a:p>
        </p:txBody>
      </p:sp>
      <p:sp>
        <p:nvSpPr>
          <p:cNvPr id="2" name="TextBox 1">
            <a:extLst>
              <a:ext uri="{FF2B5EF4-FFF2-40B4-BE49-F238E27FC236}">
                <a16:creationId xmlns:a16="http://schemas.microsoft.com/office/drawing/2014/main" id="{AA9845A2-2EB2-4427-9C86-5E1EBCF1A7A2}"/>
              </a:ext>
            </a:extLst>
          </p:cNvPr>
          <p:cNvSpPr txBox="1"/>
          <p:nvPr/>
        </p:nvSpPr>
        <p:spPr>
          <a:xfrm>
            <a:off x="7817516" y="5578763"/>
            <a:ext cx="3694545" cy="492443"/>
          </a:xfrm>
          <a:prstGeom prst="rect">
            <a:avLst/>
          </a:prstGeom>
          <a:noFill/>
        </p:spPr>
        <p:txBody>
          <a:bodyPr wrap="square" rtlCol="0">
            <a:spAutoFit/>
          </a:bodyPr>
          <a:lstStyle/>
          <a:p>
            <a:r>
              <a:rPr lang="en-US" sz="2600" dirty="0">
                <a:solidFill>
                  <a:srgbClr val="A3C646"/>
                </a:solidFill>
              </a:rPr>
              <a:t>2 Corinthians 4:5-18 (NIV)</a:t>
            </a:r>
            <a:endParaRPr lang="en-CA" sz="2600" dirty="0">
              <a:solidFill>
                <a:srgbClr val="A3C646"/>
              </a:solidFill>
            </a:endParaRPr>
          </a:p>
        </p:txBody>
      </p:sp>
    </p:spTree>
    <p:extLst>
      <p:ext uri="{BB962C8B-B14F-4D97-AF65-F5344CB8AC3E}">
        <p14:creationId xmlns:p14="http://schemas.microsoft.com/office/powerpoint/2010/main" val="408089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8" y="1533600"/>
            <a:ext cx="10832123" cy="3029164"/>
          </a:xfrm>
        </p:spPr>
        <p:txBody>
          <a:bodyPr/>
          <a:lstStyle/>
          <a:p>
            <a:pPr algn="l">
              <a:lnSpc>
                <a:spcPct val="100000"/>
              </a:lnSpc>
            </a:pPr>
            <a:r>
              <a:rPr lang="en-US" sz="3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It is written: “I believed; therefore I have spoken.” Since we have that same spirit of faith, we also believe and therefore speak, because we know that the one who raised the Lord Jesus from the dead will also raise us with Jesus and present us with you to himself.</a:t>
            </a:r>
          </a:p>
        </p:txBody>
      </p:sp>
      <p:sp>
        <p:nvSpPr>
          <p:cNvPr id="2" name="TextBox 1">
            <a:extLst>
              <a:ext uri="{FF2B5EF4-FFF2-40B4-BE49-F238E27FC236}">
                <a16:creationId xmlns:a16="http://schemas.microsoft.com/office/drawing/2014/main" id="{AA9845A2-2EB2-4427-9C86-5E1EBCF1A7A2}"/>
              </a:ext>
            </a:extLst>
          </p:cNvPr>
          <p:cNvSpPr txBox="1"/>
          <p:nvPr/>
        </p:nvSpPr>
        <p:spPr>
          <a:xfrm>
            <a:off x="7817516" y="5578763"/>
            <a:ext cx="3694545" cy="492443"/>
          </a:xfrm>
          <a:prstGeom prst="rect">
            <a:avLst/>
          </a:prstGeom>
          <a:noFill/>
        </p:spPr>
        <p:txBody>
          <a:bodyPr wrap="square" rtlCol="0">
            <a:spAutoFit/>
          </a:bodyPr>
          <a:lstStyle/>
          <a:p>
            <a:r>
              <a:rPr lang="en-US" sz="2600" dirty="0">
                <a:solidFill>
                  <a:srgbClr val="A3C646"/>
                </a:solidFill>
              </a:rPr>
              <a:t>2 Corinthians 4:5-18 (NIV)</a:t>
            </a:r>
            <a:endParaRPr lang="en-CA" sz="2600" dirty="0">
              <a:solidFill>
                <a:srgbClr val="A3C646"/>
              </a:solidFill>
            </a:endParaRPr>
          </a:p>
        </p:txBody>
      </p:sp>
    </p:spTree>
    <p:extLst>
      <p:ext uri="{BB962C8B-B14F-4D97-AF65-F5344CB8AC3E}">
        <p14:creationId xmlns:p14="http://schemas.microsoft.com/office/powerpoint/2010/main" val="47836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8" y="1533600"/>
            <a:ext cx="10832123" cy="3472510"/>
          </a:xfrm>
        </p:spPr>
        <p:txBody>
          <a:bodyPr/>
          <a:lstStyle/>
          <a:p>
            <a:pPr algn="l">
              <a:lnSpc>
                <a:spcPct val="100000"/>
              </a:lnSpc>
            </a:pPr>
            <a:r>
              <a:rPr lang="en-US" sz="3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All this is for your benefit, so that the grace that is reaching more and more people may cause thanksgiving to overflow to the glory of God. Therefore we do not lose heart. Though outwardly we are wasting away, yet inwardly we are being renewed day by day.</a:t>
            </a:r>
          </a:p>
        </p:txBody>
      </p:sp>
      <p:sp>
        <p:nvSpPr>
          <p:cNvPr id="2" name="TextBox 1">
            <a:extLst>
              <a:ext uri="{FF2B5EF4-FFF2-40B4-BE49-F238E27FC236}">
                <a16:creationId xmlns:a16="http://schemas.microsoft.com/office/drawing/2014/main" id="{AA9845A2-2EB2-4427-9C86-5E1EBCF1A7A2}"/>
              </a:ext>
            </a:extLst>
          </p:cNvPr>
          <p:cNvSpPr txBox="1"/>
          <p:nvPr/>
        </p:nvSpPr>
        <p:spPr>
          <a:xfrm>
            <a:off x="7817516" y="5578763"/>
            <a:ext cx="3694545" cy="492443"/>
          </a:xfrm>
          <a:prstGeom prst="rect">
            <a:avLst/>
          </a:prstGeom>
          <a:noFill/>
        </p:spPr>
        <p:txBody>
          <a:bodyPr wrap="square" rtlCol="0">
            <a:spAutoFit/>
          </a:bodyPr>
          <a:lstStyle/>
          <a:p>
            <a:r>
              <a:rPr lang="en-US" sz="2600" dirty="0">
                <a:solidFill>
                  <a:srgbClr val="A3C646"/>
                </a:solidFill>
              </a:rPr>
              <a:t>2 Corinthians 4:5-18 (NIV)</a:t>
            </a:r>
            <a:endParaRPr lang="en-CA" sz="2600" dirty="0">
              <a:solidFill>
                <a:srgbClr val="A3C646"/>
              </a:solidFill>
            </a:endParaRPr>
          </a:p>
        </p:txBody>
      </p:sp>
    </p:spTree>
    <p:extLst>
      <p:ext uri="{BB962C8B-B14F-4D97-AF65-F5344CB8AC3E}">
        <p14:creationId xmlns:p14="http://schemas.microsoft.com/office/powerpoint/2010/main" val="3696836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8" y="1533600"/>
            <a:ext cx="10832123" cy="2807491"/>
          </a:xfrm>
        </p:spPr>
        <p:txBody>
          <a:bodyPr/>
          <a:lstStyle/>
          <a:p>
            <a:pPr algn="l">
              <a:lnSpc>
                <a:spcPct val="100000"/>
              </a:lnSpc>
            </a:pPr>
            <a:r>
              <a:rPr lang="en-US" sz="3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For our light and momentary troubles are achieving for us an eternal glory that far outweighs them all. So we fix our eyes not on what is seen, but on what is unseen, since what is seen is temporary, but what is unseen is eternal.</a:t>
            </a:r>
            <a:endParaRPr lang="en-CA" sz="3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AA9845A2-2EB2-4427-9C86-5E1EBCF1A7A2}"/>
              </a:ext>
            </a:extLst>
          </p:cNvPr>
          <p:cNvSpPr txBox="1"/>
          <p:nvPr/>
        </p:nvSpPr>
        <p:spPr>
          <a:xfrm>
            <a:off x="7817516" y="5578763"/>
            <a:ext cx="3694545" cy="492443"/>
          </a:xfrm>
          <a:prstGeom prst="rect">
            <a:avLst/>
          </a:prstGeom>
          <a:noFill/>
        </p:spPr>
        <p:txBody>
          <a:bodyPr wrap="square" rtlCol="0">
            <a:spAutoFit/>
          </a:bodyPr>
          <a:lstStyle/>
          <a:p>
            <a:r>
              <a:rPr lang="en-US" sz="2600" dirty="0">
                <a:solidFill>
                  <a:srgbClr val="A3C646"/>
                </a:solidFill>
              </a:rPr>
              <a:t>2 Corinthians 4:5-18 (NIV)</a:t>
            </a:r>
            <a:endParaRPr lang="en-CA" sz="2600" dirty="0">
              <a:solidFill>
                <a:srgbClr val="A3C646"/>
              </a:solidFill>
            </a:endParaRPr>
          </a:p>
        </p:txBody>
      </p:sp>
    </p:spTree>
    <p:extLst>
      <p:ext uri="{BB962C8B-B14F-4D97-AF65-F5344CB8AC3E}">
        <p14:creationId xmlns:p14="http://schemas.microsoft.com/office/powerpoint/2010/main" val="1610611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1370</Words>
  <Application>Microsoft Office PowerPoint</Application>
  <PresentationFormat>Widescreen</PresentationFormat>
  <Paragraphs>63</Paragraphs>
  <Slides>23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Avenir Next LT Pro</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Knott</dc:creator>
  <cp:lastModifiedBy>Erin Knott</cp:lastModifiedBy>
  <cp:revision>8</cp:revision>
  <dcterms:created xsi:type="dcterms:W3CDTF">2021-11-04T20:37:33Z</dcterms:created>
  <dcterms:modified xsi:type="dcterms:W3CDTF">2021-11-06T17:35:16Z</dcterms:modified>
</cp:coreProperties>
</file>